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2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EEC10-B7B4-418F-9BDF-94F4B34FE9FF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E0D71-0A2F-447D-A5D1-4F207E7A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9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E0D71-0A2F-447D-A5D1-4F207E7A2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3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4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5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8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65410-4E2B-4A5B-9D6C-33B090B7428D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53EC-E28F-4ED7-B0D3-55CBDC822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6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neurosciencenetwork.org/ACNN_Workshop_201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bKWNv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#_Toc455741227"/><Relationship Id="rId2" Type="http://schemas.openxmlformats.org/officeDocument/2006/relationships/hyperlink" Target="mailto:aalison@med.umi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bKWNv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gpTrR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indiana.edu/~irf/home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://midas.umich.edu/" TargetMode="External"/><Relationship Id="rId2" Type="http://schemas.openxmlformats.org/officeDocument/2006/relationships/hyperlink" Target="http://nowlab.cse.ohio-state.edu/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midwestbigdatahub.org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mmoc.med.umich.edu/" TargetMode="External"/><Relationship Id="rId10" Type="http://schemas.openxmlformats.org/officeDocument/2006/relationships/hyperlink" Target="http://www.nsf.gov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hyperlink" Target="https://goo.gl/l19s0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goo.gl/forms/qSI6PGiN4PfTs6Fg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umich.edu/~din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annarbor.com/" TargetMode="External"/><Relationship Id="rId2" Type="http://schemas.openxmlformats.org/officeDocument/2006/relationships/hyperlink" Target="https://uunions.umich.edu/leagu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urosciencenetwork.org/ACNN_Workshop_2016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urosciencenetwork.org/ACNN_Workshop_2016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snri.medicine.iu.edu/people/primary-investigators/andrew-saykin-psy-d/" TargetMode="External"/><Relationship Id="rId13" Type="http://schemas.openxmlformats.org/officeDocument/2006/relationships/hyperlink" Target="https://sites.google.com/a/case.edu/bmhinformaticsgroup/about-us" TargetMode="External"/><Relationship Id="rId3" Type="http://schemas.openxmlformats.org/officeDocument/2006/relationships/hyperlink" Target="http://www.umich.edu/~dinov" TargetMode="External"/><Relationship Id="rId7" Type="http://schemas.openxmlformats.org/officeDocument/2006/relationships/hyperlink" Target="http://psych.indiana.edu/faculty/osporns.php" TargetMode="External"/><Relationship Id="rId12" Type="http://schemas.openxmlformats.org/officeDocument/2006/relationships/hyperlink" Target="http://web.cse.ohio-state.edu/~subramon" TargetMode="External"/><Relationship Id="rId2" Type="http://schemas.openxmlformats.org/officeDocument/2006/relationships/hyperlink" Target="http://www.neurosciencenetwor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sych.indiana.edu/faculty/franpest.php" TargetMode="External"/><Relationship Id="rId11" Type="http://schemas.openxmlformats.org/officeDocument/2006/relationships/hyperlink" Target="http://web.cse.ohio-state.edu/~luxi" TargetMode="External"/><Relationship Id="rId5" Type="http://schemas.openxmlformats.org/officeDocument/2006/relationships/hyperlink" Target="http://www.icpsr.umich.edu/icpsrweb/content/shared/ICPSR/staff/alter.html" TargetMode="External"/><Relationship Id="rId15" Type="http://schemas.openxmlformats.org/officeDocument/2006/relationships/hyperlink" Target="http://www.nuin.northwestern.edu/members-2/lwang" TargetMode="External"/><Relationship Id="rId10" Type="http://schemas.openxmlformats.org/officeDocument/2006/relationships/hyperlink" Target="https://web.cse.ohio-state.edu/~hamidouc" TargetMode="External"/><Relationship Id="rId4" Type="http://schemas.openxmlformats.org/officeDocument/2006/relationships/hyperlink" Target="http://www.rcgd.isr.umich.edu/people/gonzalez.html" TargetMode="External"/><Relationship Id="rId9" Type="http://schemas.openxmlformats.org/officeDocument/2006/relationships/hyperlink" Target="http://web.cse.ohio-state.edu/~panda" TargetMode="External"/><Relationship Id="rId14" Type="http://schemas.openxmlformats.org/officeDocument/2006/relationships/hyperlink" Target="https://www.mir.wustl.edu/research/research-support-facilities/neuroimaging-informatics-analysis-center-niac/our-staff/niac-staff-dan-marcu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bKWNv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504" y="687081"/>
            <a:ext cx="8288806" cy="304414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Midwest Workshop on 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000" b="1" dirty="0" smtClean="0"/>
              <a:t>Big </a:t>
            </a:r>
            <a:r>
              <a:rPr lang="en-US" sz="6000" b="1" dirty="0"/>
              <a:t>Neuroscience Data, Tools, Protocols &amp; </a:t>
            </a:r>
            <a:r>
              <a:rPr lang="en-US" sz="6000" b="1" dirty="0" smtClean="0"/>
              <a:t>Services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46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Computational </a:t>
            </a:r>
            <a:r>
              <a:rPr lang="en-US" b="1" dirty="0"/>
              <a:t>Neuroscience Network (ACNN)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0784" y="6273225"/>
            <a:ext cx="11690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www.NeuroscienceNetwork.org/ACNN_Workshop_2016.html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0" y="4322385"/>
            <a:ext cx="10466863" cy="1561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47" y="200919"/>
            <a:ext cx="4081399" cy="39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Unconference Breakout Sessions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29824"/>
              </p:ext>
            </p:extLst>
          </p:nvPr>
        </p:nvGraphicFramePr>
        <p:xfrm>
          <a:off x="462844" y="1363309"/>
          <a:ext cx="11525955" cy="524256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454626"/>
                <a:gridCol w="947825"/>
                <a:gridCol w="1091241"/>
                <a:gridCol w="892833"/>
                <a:gridCol w="978019"/>
                <a:gridCol w="776612"/>
                <a:gridCol w="2251257"/>
                <a:gridCol w="997428"/>
                <a:gridCol w="1041638"/>
                <a:gridCol w="1094476"/>
              </a:tblGrid>
              <a:tr h="227580">
                <a:tc grid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1: 1:00-3:00 PM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2: 1:00-2:30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10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Proposed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1-1:30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1:30-2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2:2:30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2:30-3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Proposed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Topics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1-1:30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1:30-2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2:2:30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7838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Enter Topic1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(tally interested attendees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Enter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Topic1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(tally interested attendees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4022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</a:tr>
              <a:tr h="1757616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Breakout Session Reports: </a:t>
                      </a:r>
                      <a:r>
                        <a:rPr lang="en-US" sz="1600" b="0" dirty="0">
                          <a:effectLst/>
                          <a:highlight>
                            <a:srgbClr val="D3D3D3"/>
                          </a:highlight>
                        </a:rPr>
                        <a:t>3:20-4:20</a:t>
                      </a:r>
                      <a:r>
                        <a:rPr lang="en-US" sz="1600" b="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r>
                        <a:rPr lang="en-US" sz="1600" b="0" dirty="0" smtClean="0">
                          <a:effectLst/>
                        </a:rPr>
                        <a:t>Analytics </a:t>
                      </a:r>
                      <a:r>
                        <a:rPr lang="en-US" sz="1600" b="0" dirty="0">
                          <a:effectLst/>
                        </a:rPr>
                        <a:t>Pipelines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Tools/Services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Challenges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Known Solutions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Predictive analytics - methods, tools, protocols, workflows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Provenance (data, protocols, results, reproducibility or research findings)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Computational Neuroscience Methods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Case-studies, data archives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Cloud 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Other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Breakout Session Reports: </a:t>
                      </a:r>
                      <a:r>
                        <a:rPr lang="en-US" sz="1600" b="0" dirty="0">
                          <a:effectLst/>
                          <a:highlight>
                            <a:srgbClr val="D3D3D3"/>
                          </a:highlight>
                        </a:rPr>
                        <a:t>2:30-3:00</a:t>
                      </a:r>
                      <a:r>
                        <a:rPr lang="en-US" sz="1600" b="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</a:t>
                      </a:r>
                      <a:r>
                        <a:rPr lang="en-US" sz="1600" b="0" dirty="0" smtClean="0">
                          <a:effectLst/>
                        </a:rPr>
                        <a:t>Analytics </a:t>
                      </a:r>
                      <a:r>
                        <a:rPr lang="en-US" sz="1600" b="0" dirty="0">
                          <a:effectLst/>
                        </a:rPr>
                        <a:t>Pipelines 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Tools/Services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Challenges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Known Solutions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Predictive analytics - methods, tools, protocols, workflows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Provenance (data, protocols, results, reproducibility or research findings)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Computational Neuroscience Methods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Case-studies, data archives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Cloud Services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600" b="0" dirty="0">
                          <a:effectLst/>
                        </a:rPr>
                        <a:t>Other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063" marR="4306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470471" y="6176963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2"/>
              </a:rPr>
              <a:t>https://</a:t>
            </a:r>
            <a:r>
              <a:rPr lang="en-US" sz="3200" b="1" dirty="0" smtClean="0">
                <a:hlinkClick r:id="rId2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09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Hands-on &amp; Try-It-Now </a:t>
            </a:r>
            <a:r>
              <a:rPr lang="en-US" sz="7200" b="1" dirty="0"/>
              <a:t>Demos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340203"/>
            <a:ext cx="11830756" cy="27802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Sign </a:t>
            </a:r>
            <a:r>
              <a:rPr lang="en-US" dirty="0"/>
              <a:t>in to present and showcase hands-on their group’s challenges, case-studies, datasets, software tools, services, computational infrastructure, and other materials and resources. Avoid sales pitches and infomercials. Open-science resources should be </a:t>
            </a:r>
            <a:r>
              <a:rPr lang="en-US" dirty="0" smtClean="0"/>
              <a:t>emphasized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</a:t>
            </a:r>
            <a:r>
              <a:rPr lang="en-US" dirty="0" smtClean="0"/>
              <a:t>raft </a:t>
            </a:r>
            <a:r>
              <a:rPr lang="en-US" dirty="0"/>
              <a:t>a </a:t>
            </a:r>
            <a:r>
              <a:rPr lang="en-US" b="1" u="sng" dirty="0"/>
              <a:t>1-page PDF handout</a:t>
            </a:r>
            <a:r>
              <a:rPr lang="en-US" dirty="0"/>
              <a:t> </a:t>
            </a:r>
            <a:r>
              <a:rPr lang="en-US" dirty="0" smtClean="0"/>
              <a:t>and email </a:t>
            </a:r>
            <a:r>
              <a:rPr lang="en-US" dirty="0"/>
              <a:t>to </a:t>
            </a:r>
            <a:r>
              <a:rPr lang="en-US" u="sng" dirty="0" smtClean="0">
                <a:hlinkClick r:id="rId2"/>
              </a:rPr>
              <a:t>aalison@med.umich.edu</a:t>
            </a:r>
            <a:endParaRPr lang="en-US" u="sng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/>
              <a:t>the </a:t>
            </a:r>
            <a:r>
              <a:rPr lang="en-US" u="sng" dirty="0">
                <a:hlinkClick r:id="rId3" action="ppaction://hlinkfile"/>
              </a:rPr>
              <a:t>Shareable Resources</a:t>
            </a:r>
            <a:r>
              <a:rPr lang="en-US" dirty="0"/>
              <a:t> </a:t>
            </a:r>
            <a:r>
              <a:rPr lang="en-US" dirty="0" smtClean="0"/>
              <a:t>section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97326"/>
              </p:ext>
            </p:extLst>
          </p:nvPr>
        </p:nvGraphicFramePr>
        <p:xfrm>
          <a:off x="1991889" y="4097867"/>
          <a:ext cx="7761711" cy="256222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625267"/>
                <a:gridCol w="1828800"/>
                <a:gridCol w="1591733"/>
                <a:gridCol w="1715911"/>
              </a:tblGrid>
              <a:tr h="307975">
                <a:tc gridSpan="4">
                  <a:txBody>
                    <a:bodyPr/>
                    <a:lstStyle/>
                    <a:p>
                      <a:pPr marL="233172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Day 2: 3:00-4:00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6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Demos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3:00-3:20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3:20-3:40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3:40-4:00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943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Demo 1 Description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(tally interested attendees)</a:t>
                      </a:r>
                      <a:endParaRPr lang="en-US" sz="20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058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...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…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…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84630" y="6179916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4"/>
              </a:rPr>
              <a:t>https://</a:t>
            </a:r>
            <a:r>
              <a:rPr lang="en-US" sz="3200" b="1" dirty="0" smtClean="0">
                <a:hlinkClick r:id="rId4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336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Shareable Resources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791757"/>
            <a:ext cx="11830756" cy="39881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 the web-form to </a:t>
            </a:r>
            <a:r>
              <a:rPr lang="en-US" dirty="0"/>
              <a:t>submit items for inclusion in the sharable </a:t>
            </a:r>
            <a:r>
              <a:rPr lang="en-US" dirty="0" smtClean="0"/>
              <a:t>resources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Examples </a:t>
            </a:r>
            <a:r>
              <a:rPr lang="en-US" dirty="0"/>
              <a:t>(not an exclusive list) of appropriate resources </a:t>
            </a:r>
            <a:r>
              <a:rPr lang="en-US" dirty="0" smtClean="0"/>
              <a:t>include: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Highly </a:t>
            </a:r>
            <a:r>
              <a:rPr lang="en-US" dirty="0"/>
              <a:t>scalable APIs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Relevant </a:t>
            </a:r>
            <a:r>
              <a:rPr lang="en-US" dirty="0"/>
              <a:t>publications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Cloud-services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Computational </a:t>
            </a:r>
            <a:r>
              <a:rPr lang="en-US" dirty="0"/>
              <a:t>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Algorithms</a:t>
            </a:r>
            <a:r>
              <a:rPr lang="en-US" dirty="0"/>
              <a:t>, methods, techniques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Education </a:t>
            </a:r>
            <a:r>
              <a:rPr lang="en-US" dirty="0"/>
              <a:t>and Training Opportunities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51516" y="6118046"/>
            <a:ext cx="35115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2"/>
              </a:rPr>
              <a:t>https://</a:t>
            </a:r>
            <a:r>
              <a:rPr lang="en-US" sz="2800" b="1" dirty="0" smtClean="0">
                <a:hlinkClick r:id="rId2"/>
              </a:rPr>
              <a:t>goo.gl/gpTrRg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37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9"/>
            <a:ext cx="11252200" cy="979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 smtClean="0"/>
              <a:t>Workshop Sponsors</a:t>
            </a:r>
            <a:endParaRPr lang="en-US" sz="7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8942"/>
              </p:ext>
            </p:extLst>
          </p:nvPr>
        </p:nvGraphicFramePr>
        <p:xfrm>
          <a:off x="6167966" y="2813038"/>
          <a:ext cx="5881689" cy="54158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253403"/>
                <a:gridCol w="3147998"/>
                <a:gridCol w="1480288"/>
              </a:tblGrid>
              <a:tr h="5415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High-performance Big Data (</a:t>
                      </a:r>
                      <a:r>
                        <a:rPr lang="en-US" sz="1400" dirty="0" err="1">
                          <a:effectLst/>
                        </a:rPr>
                        <a:t>HiBD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effectLst/>
                          <a:hlinkClick r:id="rId2"/>
                        </a:rPr>
                        <a:t>Network-Based Computing Laboratory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5128" name="Picture 8" descr="nsf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66" y="1125336"/>
            <a:ext cx="4261131" cy="7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134" r="3831" b="65520"/>
          <a:stretch>
            <a:fillRect/>
          </a:stretch>
        </p:blipFill>
        <p:spPr bwMode="auto">
          <a:xfrm>
            <a:off x="6167966" y="1975598"/>
            <a:ext cx="4902699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DASsignature-acronym-wh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3531939"/>
            <a:ext cx="5225698" cy="6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257792" y="2822662"/>
            <a:ext cx="5667507" cy="498090"/>
            <a:chOff x="6257792" y="2708362"/>
            <a:chExt cx="5667507" cy="498090"/>
          </a:xfrm>
        </p:grpSpPr>
        <p:pic>
          <p:nvPicPr>
            <p:cNvPr id="5123" name="Picture 10" descr="HiBD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2132" y="2708362"/>
              <a:ext cx="783167" cy="498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9" descr="OSU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922"/>
            <a:stretch>
              <a:fillRect/>
            </a:stretch>
          </p:blipFill>
          <p:spPr bwMode="auto">
            <a:xfrm>
              <a:off x="6257792" y="2732787"/>
              <a:ext cx="735145" cy="47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1" name="Picture 1" descr="MIDASsignature-acronym-whi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92" y="5135157"/>
            <a:ext cx="3923945" cy="6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257792" y="4369091"/>
            <a:ext cx="4361922" cy="660723"/>
            <a:chOff x="5357812" y="4860396"/>
            <a:chExt cx="4725988" cy="972645"/>
          </a:xfrm>
        </p:grpSpPr>
        <p:pic>
          <p:nvPicPr>
            <p:cNvPr id="5124" name="Picture 4" descr="MIDASsignature-acronym-whit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7812" y="4860396"/>
              <a:ext cx="4725988" cy="972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5357812" y="5013842"/>
              <a:ext cx="4627563" cy="733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Imaging Research Facility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Indiana University Bloomington 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81661" y="1309918"/>
            <a:ext cx="35958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National Science Foundation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http://www.nsf.gov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059784" y="2072781"/>
            <a:ext cx="32496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Midwest Big Data 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/>
              </a:rPr>
              <a:t>http://MidwestBigDataHub.org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058308" y="3573177"/>
            <a:ext cx="51603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Michigan Institute for Data Science (MIDAS)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http://midas.umich.edu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031563" y="4383483"/>
            <a:ext cx="4711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Indiana Imaging Research Facility (IRF)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/>
              </a:rPr>
              <a:t>https://www.indiana.edu/~irf/home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109663" y="53255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110379" y="2766555"/>
            <a:ext cx="349326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OSU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Network Based Computing</a:t>
            </a:r>
            <a:endParaRPr lang="en-US" altLang="en-US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http://nowlab.cse.ohio-state.edu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031563" y="5136403"/>
            <a:ext cx="4916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CWRU Biomedical and Healthcare Informatics</a:t>
            </a:r>
            <a:endParaRPr lang="en-US" altLang="en-US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4"/>
              </a:rPr>
              <a:t>https://goo.gl/l19s07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1028599" y="5932423"/>
            <a:ext cx="47500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Michigan Nutrition Obesity Research Center </a:t>
            </a:r>
            <a:endParaRPr lang="en-US" altLang="en-US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MNORC) </a:t>
            </a:r>
            <a:r>
              <a:rPr lang="en-US" alt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http://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5"/>
              </a:rPr>
              <a:t>mmoc.med.umich.edu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92" y="5942206"/>
            <a:ext cx="2289960" cy="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1" y="128058"/>
            <a:ext cx="9982199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Post-conference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589" y="1791757"/>
            <a:ext cx="6795911" cy="24246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After the completion of the workshop, all attendees are asked to anonymously complete the </a:t>
            </a:r>
            <a:r>
              <a:rPr lang="en-US" dirty="0" smtClean="0"/>
              <a:t>web-based workshop </a:t>
            </a:r>
            <a:r>
              <a:rPr lang="en-US" dirty="0"/>
              <a:t>evaluation </a:t>
            </a:r>
            <a:r>
              <a:rPr lang="en-US" dirty="0" smtClean="0"/>
              <a:t>form. The </a:t>
            </a:r>
            <a:r>
              <a:rPr lang="en-US" dirty="0"/>
              <a:t>aggregate results of this evaluation will be used to improve, enhance and expand future ACNN training events, activities and </a:t>
            </a:r>
            <a:r>
              <a:rPr lang="en-US" dirty="0" err="1"/>
              <a:t>bootcamps</a:t>
            </a:r>
            <a:r>
              <a:rPr lang="en-US" dirty="0"/>
              <a:t>. The sponsors will also be informed of the summative workshop evaluation </a:t>
            </a:r>
            <a:r>
              <a:rPr lang="en-US" dirty="0" smtClean="0"/>
              <a:t>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goo.gl/forms/qSI6PGiN4PfTs6Fg1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555" t="11728" r="16667" b="4322"/>
          <a:stretch/>
        </p:blipFill>
        <p:spPr>
          <a:xfrm>
            <a:off x="6067132" y="1275821"/>
            <a:ext cx="6239168" cy="4693179"/>
          </a:xfrm>
          <a:prstGeom prst="rect">
            <a:avLst/>
          </a:prstGeom>
          <a:scene3d>
            <a:camera prst="perspectiveContrastingLeftFacing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5293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1" y="128058"/>
            <a:ext cx="11849099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Open-Science Principles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7689" y="1563157"/>
            <a:ext cx="6973711" cy="5066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Share resources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Collaborate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Permissive licenses (e.g., LGPL/CC-BY)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Project management (e.g., GitHub/Jira)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Open-access pubs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Public-private partnerships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Co-mentoring of trainees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Effective transdisciplinary methods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Resource Interoperability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Result Reproducibility</a:t>
            </a:r>
          </a:p>
        </p:txBody>
      </p:sp>
      <p:pic>
        <p:nvPicPr>
          <p:cNvPr id="7170" name="Picture 2" descr="Open_Science_-_Prinzipi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2317750"/>
            <a:ext cx="6584950" cy="3002880"/>
          </a:xfrm>
          <a:prstGeom prst="rect">
            <a:avLst/>
          </a:prstGeom>
          <a:scene3d>
            <a:camera prst="perspectiveContrastingLeftFacing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7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79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b="1" dirty="0" smtClean="0"/>
              <a:t>Workshop Overview</a:t>
            </a:r>
            <a:endParaRPr lang="en-US" sz="9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8866"/>
            <a:ext cx="10515600" cy="377913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7200" dirty="0" smtClean="0"/>
              <a:t>Ivo D Dinov</a:t>
            </a:r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Statistics Online Computational Resource (SOCR)</a:t>
            </a:r>
          </a:p>
          <a:p>
            <a:pPr marL="0" indent="0" algn="ctr">
              <a:buNone/>
            </a:pPr>
            <a:r>
              <a:rPr lang="en-US" sz="3200" dirty="0" smtClean="0"/>
              <a:t>Michigan Institute for Data Science (MIDAS)</a:t>
            </a:r>
          </a:p>
          <a:p>
            <a:pPr marL="0" indent="0" algn="ctr">
              <a:buNone/>
            </a:pPr>
            <a:r>
              <a:rPr lang="en-US" sz="3200" dirty="0" smtClean="0"/>
              <a:t>University of Michigan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http://www.umich.edu/~</a:t>
            </a:r>
            <a:r>
              <a:rPr lang="en-US" sz="3200" dirty="0" smtClean="0">
                <a:hlinkClick r:id="rId2"/>
              </a:rPr>
              <a:t>dinov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" y="5359079"/>
            <a:ext cx="2770028" cy="1365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91F3F"/>
              </a:clrFrom>
              <a:clrTo>
                <a:srgbClr val="091F3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1317" r="9275" b="10083"/>
          <a:stretch/>
        </p:blipFill>
        <p:spPr>
          <a:xfrm>
            <a:off x="10790210" y="5359079"/>
            <a:ext cx="1287665" cy="13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Logistics</a:t>
            </a:r>
            <a:endParaRPr lang="en-US" sz="72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34424"/>
              </p:ext>
            </p:extLst>
          </p:nvPr>
        </p:nvGraphicFramePr>
        <p:xfrm>
          <a:off x="285044" y="1594924"/>
          <a:ext cx="11579577" cy="526307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2248368"/>
                <a:gridCol w="9331209"/>
              </a:tblGrid>
              <a:tr h="45757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What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 interactive Big Neuroscience Data Analytic Workshop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891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Where/Venue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Michigan League, University of Michigan, 911 N University Ave, Ann Arbor, MI 48109, Phone: (734) 764-0446, Web: </a:t>
                      </a:r>
                      <a:r>
                        <a:rPr lang="en-US" sz="1800" u="sng">
                          <a:effectLst/>
                          <a:hlinkClick r:id="rId2"/>
                        </a:rPr>
                        <a:t>https://uunions.umich.edu/league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183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Dates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September 20-21, 2016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387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Accommodation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>
                          <a:effectLst/>
                        </a:rPr>
                        <a:t>Michigan League, University of Michigan, 911 N University Ave, Ann Arbor, MI 48109, Phone: (734) 764-0446, Web: </a:t>
                      </a:r>
                      <a:r>
                        <a:rPr lang="en-US" sz="1800" u="sng">
                          <a:effectLst/>
                          <a:hlinkClick r:id="rId2"/>
                        </a:rPr>
                        <a:t>https://uunions.umich.edu/league</a:t>
                      </a:r>
                      <a:endParaRPr lang="en-US" sz="240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1800">
                          <a:effectLst/>
                        </a:rPr>
                        <a:t>The Holiday Inn Near the University of Michigan, 3600 Plymouth Road, Ann Arbor, MI 48105, 734-796-9800, Web: </a:t>
                      </a:r>
                      <a:r>
                        <a:rPr lang="en-US" sz="1800" u="sng">
                          <a:effectLst/>
                          <a:hlinkClick r:id="rId3"/>
                        </a:rPr>
                        <a:t>http://www.hiannarbor.com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70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Travel Scholarships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60 Travel scholarships are available for Students, Postdocs, Fellows, and other Trainee on a first-come-first-serve bases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8891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URL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u="sng" dirty="0">
                          <a:effectLst/>
                          <a:hlinkClick r:id="rId4"/>
                        </a:rPr>
                        <a:t>www.NeuroscienceNetwork.org/ACNN_Workshop_2016.html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u="sng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76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81" y="0"/>
            <a:ext cx="10515600" cy="659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b="1" dirty="0" smtClean="0"/>
              <a:t>Program</a:t>
            </a:r>
            <a:endParaRPr lang="en-US" sz="6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04038"/>
              </p:ext>
            </p:extLst>
          </p:nvPr>
        </p:nvGraphicFramePr>
        <p:xfrm>
          <a:off x="266217" y="746760"/>
          <a:ext cx="11574684" cy="611124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319514"/>
                <a:gridCol w="2338086"/>
                <a:gridCol w="7917084"/>
              </a:tblGrid>
              <a:tr h="16776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 gridSpan="2">
                  <a:txBody>
                    <a:bodyPr/>
                    <a:lstStyle/>
                    <a:p>
                      <a:pPr marL="0" marR="0" algn="ctr"/>
                      <a:r>
                        <a:rPr lang="en-US" sz="2800">
                          <a:effectLst/>
                        </a:rPr>
                        <a:t>Day 1 (Tue 9/20/16)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Sessions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Details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8-9 AM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Registration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Onsite registration, nametags, booklets, breakfast, coffee, networking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4194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9:00-9:45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Workshop Overview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ACNN Background, Scope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Organization/Format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Workshop Overview (Ivo Dinov), 15 min</a:t>
                      </a:r>
                      <a:endParaRPr lang="en-US" sz="16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Midwest Big Data Hub Health Sciences (Brian Athey), 15 min</a:t>
                      </a:r>
                      <a:endParaRPr lang="en-US" sz="16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Advanced Computational Neuroscience Network (Rich Gonzalez), 15-min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630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9:45-12:15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Big Neuroscience Data, Gaps/Barriers, Analytical Methods, Available Resources, Distributed Services, and Opportunities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Indiana Computational Neuroimaging Research (Franco Pestilli) 20 min</a:t>
                      </a:r>
                      <a:endParaRPr lang="en-US" sz="16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OSU Network Based Computing </a:t>
                      </a:r>
                      <a:r>
                        <a:rPr lang="en-US" sz="1400" dirty="0" smtClean="0">
                          <a:effectLst/>
                        </a:rPr>
                        <a:t>(DK Panda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smtClean="0">
                          <a:effectLst/>
                        </a:rPr>
                        <a:t>K </a:t>
                      </a:r>
                      <a:r>
                        <a:rPr lang="en-US" sz="1400" dirty="0">
                          <a:effectLst/>
                        </a:rPr>
                        <a:t>Hamidouche, </a:t>
                      </a:r>
                      <a:r>
                        <a:rPr lang="en-US" sz="1400" dirty="0" smtClean="0">
                          <a:effectLst/>
                        </a:rPr>
                        <a:t>X </a:t>
                      </a:r>
                      <a:r>
                        <a:rPr lang="en-US" sz="1400" dirty="0">
                          <a:effectLst/>
                        </a:rPr>
                        <a:t>Lu, </a:t>
                      </a:r>
                      <a:r>
                        <a:rPr lang="en-US" sz="1400" dirty="0" smtClean="0">
                          <a:effectLst/>
                        </a:rPr>
                        <a:t>H </a:t>
                      </a:r>
                      <a:r>
                        <a:rPr lang="en-US" sz="1400" dirty="0">
                          <a:effectLst/>
                        </a:rPr>
                        <a:t>Subramoni) 20 min </a:t>
                      </a:r>
                      <a:endParaRPr lang="en-US" sz="1600" dirty="0">
                        <a:effectLst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400" dirty="0">
                          <a:effectLst/>
                        </a:rPr>
                        <a:t>CWRU Biomedical and Healthcare Informatics (Satya </a:t>
                      </a:r>
                      <a:r>
                        <a:rPr lang="en-US" sz="1400" dirty="0" err="1">
                          <a:effectLst/>
                        </a:rPr>
                        <a:t>Sahoo</a:t>
                      </a:r>
                      <a:r>
                        <a:rPr lang="en-US" sz="1400" dirty="0">
                          <a:effectLst/>
                        </a:rPr>
                        <a:t>) 20 min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400" dirty="0" smtClean="0">
                          <a:effectLst/>
                        </a:rPr>
                        <a:t>BREAK </a:t>
                      </a:r>
                      <a:r>
                        <a:rPr lang="en-US" sz="1400" dirty="0">
                          <a:effectLst/>
                        </a:rPr>
                        <a:t>10 min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(4) </a:t>
                      </a:r>
                      <a:r>
                        <a:rPr lang="en-US" sz="1400" dirty="0" err="1" smtClean="0">
                          <a:effectLst/>
                        </a:rPr>
                        <a:t>HumanConnectome</a:t>
                      </a:r>
                      <a:r>
                        <a:rPr lang="en-US" sz="1400" dirty="0">
                          <a:effectLst/>
                        </a:rPr>
                        <a:t>: Neuroimaging Informatics and Analysis Center (Daniel Marcus) 20 </a:t>
                      </a:r>
                      <a:r>
                        <a:rPr lang="en-US" sz="1400" dirty="0" smtClean="0">
                          <a:effectLst/>
                        </a:rPr>
                        <a:t>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(5)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Northwestern </a:t>
                      </a:r>
                      <a:r>
                        <a:rPr lang="en-US" sz="1400" dirty="0">
                          <a:effectLst/>
                        </a:rPr>
                        <a:t>Neuroimaging and Applied Computational Anatomy (Lei Wang) 20 </a:t>
                      </a:r>
                      <a:r>
                        <a:rPr lang="en-US" sz="1400" dirty="0" smtClean="0">
                          <a:effectLst/>
                        </a:rPr>
                        <a:t>min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(6)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Michigan </a:t>
                      </a:r>
                      <a:r>
                        <a:rPr lang="en-US" sz="1400" dirty="0">
                          <a:effectLst/>
                        </a:rPr>
                        <a:t>Institute for Data Science (Ivo Dinov), 20 min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12:15-1:15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Lunch Break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83" marR="47183" marT="0" marB="0" anchor="ctr"/>
                </a:tc>
              </a:tr>
              <a:tr h="5976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1:15-3:15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Unconference Breakout </a:t>
                      </a:r>
                      <a:r>
                        <a:rPr lang="en-US" sz="1200" dirty="0">
                          <a:effectLst/>
                        </a:rPr>
                        <a:t>Sessions (4 consecutive slots of 30-min each). Participants are encouraged to lead breakouts and mix with others.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Informal self-organized sessions (30-minutes each), round-robin rotations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3:15-3:30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Break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3:30-4:30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 rowSpan="7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Breakout sessions reports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Analytics Pipelines Tools/Services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Challenges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Known Solutions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Predictive analytics - methods, tools, protocols, workflows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Provenance (data, protocols, results, reproducibility or research findings)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Computational Neuroscience Methods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Case-studies, data archives, Cloud Services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4:30-5:30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Posters/Demos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Applications (brain mapping, imaging-genetics neurodegeneration)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  <a:tr h="1376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6:00-8:00 PM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Dinner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Social Networking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183" marR="4718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191505"/>
            <a:ext cx="10515600" cy="8386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b="1" dirty="0" smtClean="0"/>
              <a:t>Program</a:t>
            </a:r>
            <a:endParaRPr lang="en-US" sz="60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894230"/>
              </p:ext>
            </p:extLst>
          </p:nvPr>
        </p:nvGraphicFramePr>
        <p:xfrm>
          <a:off x="185196" y="1053297"/>
          <a:ext cx="11702005" cy="570294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06997"/>
                <a:gridCol w="2500132"/>
                <a:gridCol w="8194876"/>
              </a:tblGrid>
              <a:tr h="105268">
                <a:tc rowSpan="2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Time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Day 2 (Wed 9/21/16)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Sessions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Details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973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8:00-8:30 AM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Registration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Onsite registration, nametags, booklets, breakfast, coffee, networking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0216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8:30-11:00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Core Big Neuroscience Infrastructure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100" kern="1200" dirty="0">
                          <a:effectLst/>
                        </a:rPr>
                        <a:t>Computational Network Models of the Human Brain (Olaf Sporns) 25 min</a:t>
                      </a:r>
                    </a:p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100" kern="1200" dirty="0">
                          <a:effectLst/>
                        </a:rPr>
                        <a:t>Indiana Computational Neuroimaging Research (Franco Pestilli) 25 min</a:t>
                      </a:r>
                    </a:p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100" kern="1200" dirty="0">
                          <a:effectLst/>
                        </a:rPr>
                        <a:t>OSU Network Based Computing (Dhabaleswar Panda, Khaled Hamidouche, Xiaoyi Lu, Hari Subramoni) 25 min 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 </a:t>
                      </a:r>
                      <a:r>
                        <a:rPr lang="en-US" sz="1100" kern="1200" dirty="0" smtClean="0">
                          <a:effectLst/>
                        </a:rPr>
                        <a:t>BREAK </a:t>
                      </a:r>
                      <a:r>
                        <a:rPr lang="en-US" sz="1100" kern="1200" dirty="0">
                          <a:effectLst/>
                        </a:rPr>
                        <a:t>10-min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 </a:t>
                      </a:r>
                      <a:r>
                        <a:rPr lang="en-US" sz="1100" kern="1200" dirty="0" smtClean="0">
                          <a:effectLst/>
                        </a:rPr>
                        <a:t>CWRU </a:t>
                      </a:r>
                      <a:r>
                        <a:rPr lang="en-US" sz="1100" kern="1200" dirty="0">
                          <a:effectLst/>
                        </a:rPr>
                        <a:t>Biomedical and Healthcare Informatics (Satya </a:t>
                      </a:r>
                      <a:r>
                        <a:rPr lang="en-US" sz="1100" kern="1200" dirty="0" err="1">
                          <a:effectLst/>
                        </a:rPr>
                        <a:t>Sahoo</a:t>
                      </a:r>
                      <a:r>
                        <a:rPr lang="en-US" sz="1100" kern="1200" dirty="0">
                          <a:effectLst/>
                        </a:rPr>
                        <a:t>) 25 min</a:t>
                      </a:r>
                    </a:p>
                    <a:p>
                      <a:pPr marL="0" marR="0" lvl="0" indent="-34290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arenBoth"/>
                      </a:pPr>
                      <a:r>
                        <a:rPr lang="en-US" sz="1100" kern="1200" dirty="0">
                          <a:effectLst/>
                        </a:rPr>
                        <a:t>Graphical Pipeline Workflows for Integrated Neuroscience (Ivo Dinov), 25 min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11:00-11:10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Break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 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11:10-12:10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Lightning Talks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3-5 min Rapid-Fire talks from the Midwest Big Data Community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12:10-1:10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Lunch Break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 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59213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1:10-2:40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Unconference Breakout Sessions (3 consecutive slots of 30-min each). Participants are encouraged to lead breakouts and mix with others.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Informal self-organized sessions (30-minutes each), round-robin rotations: Brain structure, Function, Diffusion, Physiology; File Formats; Pipeline workflow Environments; Cloud Services: JIRA, GitHub, Trello, AWS, MapReduce, Hadoop; Driving Biomedical/Healthcare Challenges, etc.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0362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2:40-2:50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Break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 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 rowSpan="7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2:50-3:30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 rowSpan="7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Breakout sessions reports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Analytics Pipelines Tools/Services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Challenges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863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Known Solutions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Predictive analytics - methods, tools, protocols, workflows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973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Provenance (data, protocols, results, reproducibility or research findings)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Computational Neuroscience Methods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Case-studies, data archives, Cloud Services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973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3:30-4:00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Live Demos</a:t>
                      </a: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Try-It-Now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Applications (brain mapping, imaging-genetics neurodegeneration)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46054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4:00 PM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Conclusions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Workshop Evaluation (</a:t>
                      </a:r>
                      <a:r>
                        <a:rPr lang="en-US" sz="1100" kern="1200" dirty="0">
                          <a:effectLst/>
                          <a:hlinkClick r:id="rId2"/>
                        </a:rPr>
                        <a:t>http://www.neurosciencenetwork.org/ACNN_Workshop_2016.html</a:t>
                      </a:r>
                      <a:r>
                        <a:rPr lang="en-US" sz="1100" kern="1200" dirty="0">
                          <a:effectLst/>
                        </a:rPr>
                        <a:t>).  Collaborations, joint papers, extramural grant opportunities, Shareable resources, Available </a:t>
                      </a:r>
                      <a:r>
                        <a:rPr lang="en-US" sz="1100" kern="1200" dirty="0" err="1">
                          <a:effectLst/>
                        </a:rPr>
                        <a:t>Webapps</a:t>
                      </a:r>
                      <a:r>
                        <a:rPr lang="en-US" sz="1100" kern="1200" dirty="0">
                          <a:effectLst/>
                        </a:rPr>
                        <a:t>, APIs, workflows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  <a:tr h="13158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 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Post-conference Report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Generate a Report (due 1 month after workshop)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607" marR="2960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32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-62772" y="291736"/>
            <a:ext cx="4761074" cy="5791200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731" y="1867869"/>
            <a:ext cx="5304269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/>
              <a:t>Handbook</a:t>
            </a:r>
            <a:endParaRPr lang="en-US" sz="8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"/>
          <a:stretch/>
        </p:blipFill>
        <p:spPr>
          <a:xfrm>
            <a:off x="1625600" y="303929"/>
            <a:ext cx="4742745" cy="5779007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1"/>
          <a:stretch/>
        </p:blipFill>
        <p:spPr>
          <a:xfrm>
            <a:off x="3160987" y="484551"/>
            <a:ext cx="4628346" cy="5708629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365665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Organizers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1867" y="1825625"/>
            <a:ext cx="1154853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 smtClean="0"/>
              <a:t>The </a:t>
            </a:r>
            <a:r>
              <a:rPr lang="en-US" sz="3200" u="sng" dirty="0">
                <a:hlinkClick r:id="rId2"/>
              </a:rPr>
              <a:t>Advanced Computational Neuroscience Network (ACNN</a:t>
            </a:r>
            <a:r>
              <a:rPr lang="en-US" sz="3200" u="sng" dirty="0" smtClean="0">
                <a:hlinkClick r:id="rId2"/>
              </a:rPr>
              <a:t>)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 </a:t>
            </a:r>
          </a:p>
          <a:p>
            <a:pPr lvl="0"/>
            <a:r>
              <a:rPr lang="en-US" sz="3200" dirty="0"/>
              <a:t>University of Michigan: </a:t>
            </a:r>
            <a:r>
              <a:rPr lang="en-US" sz="3200" u="sng" dirty="0">
                <a:hlinkClick r:id="rId3"/>
              </a:rPr>
              <a:t>Ivo Dinov</a:t>
            </a:r>
            <a:r>
              <a:rPr lang="en-US" sz="3200" dirty="0"/>
              <a:t>, </a:t>
            </a:r>
            <a:r>
              <a:rPr lang="en-US" sz="3200" u="sng" dirty="0">
                <a:hlinkClick r:id="rId4"/>
              </a:rPr>
              <a:t>Rich Gonzales</a:t>
            </a:r>
            <a:r>
              <a:rPr lang="en-US" sz="3200" dirty="0"/>
              <a:t>, </a:t>
            </a:r>
            <a:r>
              <a:rPr lang="en-US" sz="3200" u="sng" dirty="0">
                <a:hlinkClick r:id="rId5"/>
              </a:rPr>
              <a:t>George Alter</a:t>
            </a:r>
            <a:endParaRPr lang="en-US" sz="3200" dirty="0"/>
          </a:p>
          <a:p>
            <a:pPr lvl="0"/>
            <a:r>
              <a:rPr lang="en-US" sz="3200" dirty="0"/>
              <a:t>Indiana University: </a:t>
            </a:r>
            <a:r>
              <a:rPr lang="en-US" sz="3200" u="sng" dirty="0">
                <a:hlinkClick r:id="rId6"/>
              </a:rPr>
              <a:t>Franco Pestilli</a:t>
            </a:r>
            <a:r>
              <a:rPr lang="en-US" sz="3200" dirty="0"/>
              <a:t>, </a:t>
            </a:r>
            <a:r>
              <a:rPr lang="en-US" sz="3200" u="sng" dirty="0">
                <a:hlinkClick r:id="rId7"/>
              </a:rPr>
              <a:t>Olaf Sporns</a:t>
            </a:r>
            <a:r>
              <a:rPr lang="en-US" sz="3200" dirty="0"/>
              <a:t>, </a:t>
            </a:r>
            <a:r>
              <a:rPr lang="en-US" sz="3200" u="sng" dirty="0">
                <a:hlinkClick r:id="rId8"/>
              </a:rPr>
              <a:t>Andrew </a:t>
            </a:r>
            <a:r>
              <a:rPr lang="en-US" sz="3200" u="sng" dirty="0" err="1">
                <a:hlinkClick r:id="rId8"/>
              </a:rPr>
              <a:t>Saykin</a:t>
            </a:r>
            <a:endParaRPr lang="en-US" sz="3200" dirty="0"/>
          </a:p>
          <a:p>
            <a:pPr lvl="0"/>
            <a:r>
              <a:rPr lang="en-US" sz="3200" dirty="0"/>
              <a:t>OSU: </a:t>
            </a:r>
            <a:r>
              <a:rPr lang="en-US" sz="3200" u="sng" dirty="0" smtClean="0">
                <a:hlinkClick r:id="rId9"/>
              </a:rPr>
              <a:t>DK Panda</a:t>
            </a:r>
            <a:r>
              <a:rPr lang="en-US" sz="3200" dirty="0"/>
              <a:t>, </a:t>
            </a:r>
            <a:r>
              <a:rPr lang="en-US" sz="3200" u="sng" dirty="0">
                <a:hlinkClick r:id="rId10"/>
              </a:rPr>
              <a:t>Khaled Hamidouche</a:t>
            </a:r>
            <a:r>
              <a:rPr lang="en-US" sz="3200" dirty="0"/>
              <a:t>, </a:t>
            </a:r>
            <a:r>
              <a:rPr lang="en-US" sz="3200" u="sng" dirty="0">
                <a:hlinkClick r:id="rId11"/>
              </a:rPr>
              <a:t>Xiaoyi Lu</a:t>
            </a:r>
            <a:r>
              <a:rPr lang="en-US" sz="3200" dirty="0"/>
              <a:t>, </a:t>
            </a:r>
            <a:r>
              <a:rPr lang="en-US" sz="3200" u="sng" dirty="0">
                <a:hlinkClick r:id="rId12"/>
              </a:rPr>
              <a:t>Hari Subramoni</a:t>
            </a:r>
            <a:endParaRPr lang="en-US" sz="3200" dirty="0"/>
          </a:p>
          <a:p>
            <a:pPr lvl="0"/>
            <a:r>
              <a:rPr lang="en-US" sz="3200" dirty="0"/>
              <a:t>CWRU: </a:t>
            </a:r>
            <a:r>
              <a:rPr lang="en-US" sz="3200" u="sng" dirty="0">
                <a:hlinkClick r:id="rId13"/>
              </a:rPr>
              <a:t>Satya </a:t>
            </a:r>
            <a:r>
              <a:rPr lang="en-US" sz="3200" u="sng" dirty="0" err="1">
                <a:hlinkClick r:id="rId13"/>
              </a:rPr>
              <a:t>Sahoo</a:t>
            </a:r>
            <a:endParaRPr lang="en-US" sz="3200" dirty="0"/>
          </a:p>
          <a:p>
            <a:pPr lvl="0"/>
            <a:r>
              <a:rPr lang="en-US" sz="3200" dirty="0"/>
              <a:t>Washington University: </a:t>
            </a:r>
            <a:r>
              <a:rPr lang="en-US" sz="3200" u="sng" dirty="0">
                <a:hlinkClick r:id="rId14"/>
              </a:rPr>
              <a:t>Daniel </a:t>
            </a:r>
            <a:r>
              <a:rPr lang="en-US" sz="3200" u="sng" dirty="0" smtClean="0">
                <a:hlinkClick r:id="rId14"/>
              </a:rPr>
              <a:t>Marcus</a:t>
            </a:r>
            <a:endParaRPr lang="en-US" sz="3200" dirty="0"/>
          </a:p>
          <a:p>
            <a:pPr lvl="0"/>
            <a:r>
              <a:rPr lang="en-US" sz="3200" dirty="0" smtClean="0"/>
              <a:t>Northwestern </a:t>
            </a:r>
            <a:r>
              <a:rPr lang="en-US" sz="3200" dirty="0"/>
              <a:t>University: </a:t>
            </a:r>
            <a:r>
              <a:rPr lang="en-US" sz="3200" u="sng" dirty="0">
                <a:hlinkClick r:id="rId15"/>
              </a:rPr>
              <a:t>Lei </a:t>
            </a:r>
            <a:r>
              <a:rPr lang="en-US" sz="3200" u="sng" dirty="0" smtClean="0">
                <a:hlinkClick r:id="rId15"/>
              </a:rPr>
              <a:t>Wang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68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/>
              <a:t>Workshop Goals</a:t>
            </a:r>
            <a:endParaRPr lang="en-US" sz="7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1867" y="1825625"/>
            <a:ext cx="11548533" cy="4351338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Actively engage students</a:t>
            </a:r>
            <a:r>
              <a:rPr lang="en-US" sz="3200" dirty="0"/>
              <a:t>, trainees, fellows, junior investigators, and outside researchers in Midwest academic institutions and industry partners </a:t>
            </a:r>
            <a:endParaRPr lang="en-US" sz="3200" dirty="0" smtClean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Build </a:t>
            </a:r>
            <a:r>
              <a:rPr lang="en-US" sz="3200" dirty="0"/>
              <a:t>an active Midwest Neuroscience Network </a:t>
            </a:r>
            <a:r>
              <a:rPr lang="en-US" sz="3200" dirty="0" smtClean="0"/>
              <a:t>Community</a:t>
            </a:r>
            <a:endParaRPr lang="en-US" sz="3200" dirty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Openly share data-intense </a:t>
            </a:r>
            <a:r>
              <a:rPr lang="en-US" sz="3200" dirty="0"/>
              <a:t>challenges, datasets, research projects, expertise, software, services, protocols, resources, learning </a:t>
            </a:r>
            <a:r>
              <a:rPr lang="en-US" sz="3200" dirty="0" smtClean="0"/>
              <a:t>modules</a:t>
            </a:r>
            <a:endParaRPr lang="en-US" sz="3200" dirty="0"/>
          </a:p>
          <a:p>
            <a:pPr marL="514350" lvl="0" indent="-514350">
              <a:buFont typeface="+mj-lt"/>
              <a:buAutoNum type="arabicParenR"/>
            </a:pPr>
            <a:r>
              <a:rPr lang="en-US" sz="3200" dirty="0" smtClean="0"/>
              <a:t>Discuss </a:t>
            </a:r>
            <a:r>
              <a:rPr lang="en-US" sz="3200" dirty="0"/>
              <a:t>joint (multi-institutional) grants, training opportunities, publications, research </a:t>
            </a:r>
            <a:r>
              <a:rPr lang="en-US" sz="3200" dirty="0" smtClean="0"/>
              <a:t>projects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0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1867" y="128058"/>
            <a:ext cx="11252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Unconference Breakout Sessions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9645" y="1825625"/>
            <a:ext cx="11830756" cy="4351338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Use the Breakout Session </a:t>
            </a:r>
            <a:r>
              <a:rPr lang="en-US" sz="3200" dirty="0" smtClean="0"/>
              <a:t>Board/Online-Form </a:t>
            </a:r>
            <a:r>
              <a:rPr lang="en-US" sz="3200" dirty="0"/>
              <a:t>to </a:t>
            </a:r>
            <a:r>
              <a:rPr lang="en-US" sz="3200" b="1" u="sng" dirty="0" smtClean="0"/>
              <a:t>review</a:t>
            </a:r>
            <a:r>
              <a:rPr lang="en-US" sz="3200" dirty="0" smtClean="0"/>
              <a:t> </a:t>
            </a:r>
            <a:r>
              <a:rPr lang="en-US" sz="3200" dirty="0"/>
              <a:t>and </a:t>
            </a:r>
            <a:r>
              <a:rPr lang="en-US" sz="3200" b="1" u="sng" dirty="0" smtClean="0"/>
              <a:t>propose</a:t>
            </a:r>
            <a:r>
              <a:rPr lang="en-US" sz="3200" dirty="0" smtClean="0"/>
              <a:t> </a:t>
            </a:r>
            <a:r>
              <a:rPr lang="en-US" sz="3200" dirty="0"/>
              <a:t>discussion topics at the appropriate times. Be prepared to take notes at your break out session and report on </a:t>
            </a:r>
            <a:r>
              <a:rPr lang="en-US" sz="3200" dirty="0" smtClean="0"/>
              <a:t>outcomes, achievements, plans, and actions </a:t>
            </a:r>
            <a:r>
              <a:rPr lang="en-US" sz="3200" dirty="0"/>
              <a:t>that came out of the </a:t>
            </a:r>
            <a:r>
              <a:rPr lang="en-US" sz="3200" dirty="0" smtClean="0"/>
              <a:t>discussions</a:t>
            </a:r>
          </a:p>
          <a:p>
            <a:pPr marL="0" lvl="0" indent="0">
              <a:buNone/>
            </a:pPr>
            <a:endParaRPr lang="en-US" sz="3200" dirty="0"/>
          </a:p>
          <a:p>
            <a:pPr lvl="0"/>
            <a:r>
              <a:rPr lang="en-US" sz="3200" dirty="0"/>
              <a:t>Unconference Breakout Sessions (consecutive slots of 30-min each). Participants are encouraged to </a:t>
            </a:r>
            <a:r>
              <a:rPr lang="en-US" sz="3200" dirty="0" smtClean="0"/>
              <a:t>form WGs, lead breakouts, </a:t>
            </a:r>
            <a:r>
              <a:rPr lang="en-US" sz="3200" dirty="0"/>
              <a:t>and mix with others. These are Informal self-organized sessions. Participants can rotated through breakouts</a:t>
            </a:r>
          </a:p>
          <a:p>
            <a:pPr marL="0" lvl="0" indent="0">
              <a:buNone/>
            </a:pP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655804" y="6176963"/>
            <a:ext cx="4207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hlinkClick r:id="rId2"/>
              </a:rPr>
              <a:t>https://</a:t>
            </a:r>
            <a:r>
              <a:rPr lang="en-US" sz="3200" b="1" dirty="0" smtClean="0">
                <a:hlinkClick r:id="rId2"/>
              </a:rPr>
              <a:t>goo.gl/bKWNvi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61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1142</Words>
  <Application>Microsoft Office PowerPoint</Application>
  <PresentationFormat>Widescreen</PresentationFormat>
  <Paragraphs>281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Times New Roman</vt:lpstr>
      <vt:lpstr>Office Theme</vt:lpstr>
      <vt:lpstr>Midwest Workshop on  Big Neuroscience Data, Tools, Protocols &amp; Services</vt:lpstr>
      <vt:lpstr>Workshop Overview</vt:lpstr>
      <vt:lpstr>Logistics</vt:lpstr>
      <vt:lpstr>Program</vt:lpstr>
      <vt:lpstr>Program</vt:lpstr>
      <vt:lpstr>Handbook</vt:lpstr>
      <vt:lpstr>Organizers</vt:lpstr>
      <vt:lpstr>Workshop Goals</vt:lpstr>
      <vt:lpstr>Unconference Breakout Sessions</vt:lpstr>
      <vt:lpstr>Unconference Breakout Sessions</vt:lpstr>
      <vt:lpstr>Hands-on &amp; Try-It-Now Demos</vt:lpstr>
      <vt:lpstr>Shareable Resources</vt:lpstr>
      <vt:lpstr>Workshop Sponsors</vt:lpstr>
      <vt:lpstr>Post-conference Evaluation</vt:lpstr>
      <vt:lpstr>Open-Science Principles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Dinov</dc:creator>
  <cp:lastModifiedBy>Dinov</cp:lastModifiedBy>
  <cp:revision>38</cp:revision>
  <dcterms:created xsi:type="dcterms:W3CDTF">2016-07-14T13:58:05Z</dcterms:created>
  <dcterms:modified xsi:type="dcterms:W3CDTF">2016-07-26T14:05:14Z</dcterms:modified>
</cp:coreProperties>
</file>